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4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inik Jambrovic" userId="d5e0a75ae2920be5" providerId="LiveId" clId="{5AC8E493-C1B4-4C6F-833E-E3D764D37BF4}"/>
    <pc:docChg chg="modSld">
      <pc:chgData name="Dominik Jambrovic" userId="d5e0a75ae2920be5" providerId="LiveId" clId="{5AC8E493-C1B4-4C6F-833E-E3D764D37BF4}" dt="2024-06-02T16:47:50.682" v="11" actId="20577"/>
      <pc:docMkLst>
        <pc:docMk/>
      </pc:docMkLst>
      <pc:sldChg chg="modSp mod">
        <pc:chgData name="Dominik Jambrovic" userId="d5e0a75ae2920be5" providerId="LiveId" clId="{5AC8E493-C1B4-4C6F-833E-E3D764D37BF4}" dt="2024-06-02T16:47:50.682" v="11" actId="20577"/>
        <pc:sldMkLst>
          <pc:docMk/>
          <pc:sldMk cId="1529029927" sldId="271"/>
        </pc:sldMkLst>
        <pc:spChg chg="mod">
          <ac:chgData name="Dominik Jambrovic" userId="d5e0a75ae2920be5" providerId="LiveId" clId="{5AC8E493-C1B4-4C6F-833E-E3D764D37BF4}" dt="2024-06-02T16:47:50.682" v="11" actId="20577"/>
          <ac:spMkLst>
            <pc:docMk/>
            <pc:sldMk cId="1529029927" sldId="271"/>
            <ac:spMk id="3" creationId="{74A5C78C-A1B3-1CA4-770A-5D9D424FC5DA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13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707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54931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21029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35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49114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4184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4141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91388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9676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66480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21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D1475-17A0-8DEB-0BCD-2FFCE8001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Image </a:t>
            </a:r>
            <a:r>
              <a:rPr lang="en-US" dirty="0"/>
              <a:t>colorization</a:t>
            </a:r>
            <a:endParaRPr lang="hr-H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A3D0B-F255-BB4F-F1AC-17F97E486B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Digital Image Processing and Analysis Project</a:t>
            </a:r>
          </a:p>
          <a:p>
            <a:r>
              <a:rPr lang="hr-HR" sz="1800" dirty="0"/>
              <a:t>Luka Mucko</a:t>
            </a:r>
            <a:r>
              <a:rPr lang="en-US" sz="1800" dirty="0"/>
              <a:t>, </a:t>
            </a:r>
            <a:r>
              <a:rPr lang="hr-HR" sz="1800" dirty="0"/>
              <a:t>Filip Pankretić, Dominik Jambrović, Velimir KovaČIĆ, Filip Perković, Luka Glavinić</a:t>
            </a:r>
          </a:p>
          <a:p>
            <a:r>
              <a:rPr lang="hr-HR" sz="1800" dirty="0"/>
              <a:t>Assigned professor/assistant: dr. sc. Donik Vršnjak</a:t>
            </a:r>
          </a:p>
          <a:p>
            <a:r>
              <a:rPr lang="hr-HR" sz="1800" dirty="0"/>
              <a:t>FER 2023</a:t>
            </a:r>
            <a:r>
              <a:rPr lang="en-US" sz="1800" dirty="0"/>
              <a:t>./2024.</a:t>
            </a:r>
            <a:endParaRPr lang="hr-HR" sz="1800" dirty="0"/>
          </a:p>
        </p:txBody>
      </p:sp>
    </p:spTree>
    <p:extLst>
      <p:ext uri="{BB962C8B-B14F-4D97-AF65-F5344CB8AC3E}">
        <p14:creationId xmlns:p14="http://schemas.microsoft.com/office/powerpoint/2010/main" val="543411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1F9D3-06FF-D98A-C8AC-CDCB42ABD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484343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ED7C-B236-E007-410C-48BC6DE3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606EF-8FB3-A35F-7F2F-30D0446E6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Input images were converted into CIELAB color space</a:t>
            </a:r>
          </a:p>
          <a:p>
            <a:pPr lvl="1"/>
            <a:r>
              <a:rPr lang="hr-HR" sz="2800" dirty="0"/>
              <a:t>Generator gets grayscale image (L component) as input, generates A and B components</a:t>
            </a:r>
          </a:p>
          <a:p>
            <a:pPr lvl="1"/>
            <a:r>
              <a:rPr lang="hr-HR" sz="2800" dirty="0"/>
              <a:t>Discriminator detects if the image is real or generated</a:t>
            </a:r>
          </a:p>
          <a:p>
            <a:pPr lvl="1"/>
            <a:endParaRPr lang="hr-HR" sz="2800" dirty="0"/>
          </a:p>
          <a:p>
            <a:pPr lvl="1"/>
            <a:r>
              <a:rPr lang="hr-HR" sz="2800" dirty="0"/>
              <a:t>Model training:</a:t>
            </a:r>
          </a:p>
          <a:p>
            <a:pPr lvl="2"/>
            <a:r>
              <a:rPr lang="hr-HR" sz="2800" dirty="0"/>
              <a:t>200 epochs</a:t>
            </a:r>
          </a:p>
          <a:p>
            <a:pPr lvl="2"/>
            <a:r>
              <a:rPr lang="hr-HR" sz="2800" dirty="0"/>
              <a:t>Optimizer: Adam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717414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F729C-C374-45D7-B4D2-71B5483DF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results</a:t>
            </a:r>
          </a:p>
        </p:txBody>
      </p:sp>
      <p:pic>
        <p:nvPicPr>
          <p:cNvPr id="5" name="Picture 4" descr="A collage of images of people playing tennis&#10;&#10;Description automatically generated">
            <a:extLst>
              <a:ext uri="{FF2B5EF4-FFF2-40B4-BE49-F238E27FC236}">
                <a16:creationId xmlns:a16="http://schemas.microsoft.com/office/drawing/2014/main" id="{CBDA0151-01F0-E265-0E99-B616E162E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79"/>
          <a:stretch/>
        </p:blipFill>
        <p:spPr>
          <a:xfrm>
            <a:off x="1410353" y="1931196"/>
            <a:ext cx="4291945" cy="4219428"/>
          </a:xfrm>
          <a:prstGeom prst="rect">
            <a:avLst/>
          </a:prstGeom>
        </p:spPr>
      </p:pic>
      <p:pic>
        <p:nvPicPr>
          <p:cNvPr id="6" name="Picture 5" descr="A collage of images of people playing tennis&#10;&#10;Description automatically generated">
            <a:extLst>
              <a:ext uri="{FF2B5EF4-FFF2-40B4-BE49-F238E27FC236}">
                <a16:creationId xmlns:a16="http://schemas.microsoft.com/office/drawing/2014/main" id="{874C3779-12EC-23E1-7ED5-1F9F87982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87" b="12741"/>
          <a:stretch/>
        </p:blipFill>
        <p:spPr>
          <a:xfrm>
            <a:off x="6489704" y="1931196"/>
            <a:ext cx="4262745" cy="421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6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images of a person's face&#10;&#10;Description automatically generated">
            <a:extLst>
              <a:ext uri="{FF2B5EF4-FFF2-40B4-BE49-F238E27FC236}">
                <a16:creationId xmlns:a16="http://schemas.microsoft.com/office/drawing/2014/main" id="{8DE6A0D2-1ABF-29C3-BEE9-3EC760E768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42"/>
          <a:stretch/>
        </p:blipFill>
        <p:spPr>
          <a:xfrm>
            <a:off x="1368758" y="1931196"/>
            <a:ext cx="4333540" cy="4219428"/>
          </a:xfrm>
          <a:prstGeom prst="rect">
            <a:avLst/>
          </a:prstGeom>
        </p:spPr>
      </p:pic>
      <p:pic>
        <p:nvPicPr>
          <p:cNvPr id="7" name="Picture 6" descr="A collage of images of a person's face&#10;&#10;Description automatically generated">
            <a:extLst>
              <a:ext uri="{FF2B5EF4-FFF2-40B4-BE49-F238E27FC236}">
                <a16:creationId xmlns:a16="http://schemas.microsoft.com/office/drawing/2014/main" id="{A1A39169-835E-A3AF-5B84-B2BA54B4D0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2"/>
          <a:stretch/>
        </p:blipFill>
        <p:spPr>
          <a:xfrm>
            <a:off x="6489704" y="1931196"/>
            <a:ext cx="4262745" cy="42194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CF729C-C374-45D7-B4D2-71B5483DF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results</a:t>
            </a:r>
          </a:p>
        </p:txBody>
      </p:sp>
    </p:spTree>
    <p:extLst>
      <p:ext uri="{BB962C8B-B14F-4D97-AF65-F5344CB8AC3E}">
        <p14:creationId xmlns:p14="http://schemas.microsoft.com/office/powerpoint/2010/main" val="4132824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EC9C-6590-3CA9-9B63-C3A566D4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Comparison with prior work - FID</a:t>
            </a:r>
          </a:p>
        </p:txBody>
      </p:sp>
      <p:pic>
        <p:nvPicPr>
          <p:cNvPr id="5" name="Picture 4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50C0869C-7F03-89DB-10AB-57E1BFBA2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76" y="1995766"/>
            <a:ext cx="6804248" cy="408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9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EC9C-6590-3CA9-9B63-C3A566D4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Comparison with prior work - IS</a:t>
            </a:r>
          </a:p>
        </p:txBody>
      </p:sp>
      <p:pic>
        <p:nvPicPr>
          <p:cNvPr id="4" name="Picture 3" descr="A graph with colored lines and numbers&#10;&#10;Description automatically generated">
            <a:extLst>
              <a:ext uri="{FF2B5EF4-FFF2-40B4-BE49-F238E27FC236}">
                <a16:creationId xmlns:a16="http://schemas.microsoft.com/office/drawing/2014/main" id="{0060D714-E50F-EC4E-25DD-B338E04437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11" b="17932"/>
          <a:stretch/>
        </p:blipFill>
        <p:spPr>
          <a:xfrm>
            <a:off x="3435795" y="2110673"/>
            <a:ext cx="5320410" cy="263665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01906E-CDDA-9F27-C06E-EBD5761FF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721761"/>
            <a:ext cx="10058400" cy="1320030"/>
          </a:xfrm>
        </p:spPr>
        <p:txBody>
          <a:bodyPr/>
          <a:lstStyle/>
          <a:p>
            <a:pPr algn="ctr"/>
            <a:endParaRPr lang="hr-HR" dirty="0"/>
          </a:p>
          <a:p>
            <a:pPr marL="201168" lvl="1" indent="0" algn="ctr">
              <a:buNone/>
            </a:pPr>
            <a:r>
              <a:rPr lang="hr-HR" sz="2800" dirty="0"/>
              <a:t>Blue (Real), Red (Generated) - cGAN</a:t>
            </a:r>
          </a:p>
          <a:p>
            <a:pPr marL="201168" lvl="1" indent="0" algn="ctr">
              <a:buNone/>
            </a:pPr>
            <a:r>
              <a:rPr lang="hr-HR" sz="2800" dirty="0"/>
              <a:t>Green (Real), Orange (Generated) - WGAN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549323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3E09A-3B90-0BD4-C1B5-457AAC8B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5C78C-A1B3-1CA4-770A-5D9D424FC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cGAN architecture can be used to successfully colorize images</a:t>
            </a:r>
          </a:p>
          <a:p>
            <a:pPr lvl="1"/>
            <a:r>
              <a:rPr lang="hr-HR" sz="2800" dirty="0"/>
              <a:t>Quality of colorization depends on the used dataset</a:t>
            </a:r>
          </a:p>
          <a:p>
            <a:pPr lvl="1"/>
            <a:endParaRPr lang="hr-HR" sz="2800" dirty="0"/>
          </a:p>
          <a:p>
            <a:pPr lvl="1"/>
            <a:r>
              <a:rPr lang="hr-HR" sz="2800" dirty="0"/>
              <a:t>Future work:</a:t>
            </a:r>
          </a:p>
          <a:p>
            <a:pPr lvl="2"/>
            <a:r>
              <a:rPr lang="hr-HR" sz="2800" dirty="0"/>
              <a:t>Train model on bigger datasets (ImageNet)</a:t>
            </a:r>
          </a:p>
          <a:p>
            <a:pPr lvl="2"/>
            <a:r>
              <a:rPr lang="hr-HR" sz="2800" dirty="0"/>
              <a:t>Try different architectures (WGAN, diffusion models)</a:t>
            </a:r>
          </a:p>
        </p:txBody>
      </p:sp>
    </p:spTree>
    <p:extLst>
      <p:ext uri="{BB962C8B-B14F-4D97-AF65-F5344CB8AC3E}">
        <p14:creationId xmlns:p14="http://schemas.microsoft.com/office/powerpoint/2010/main" val="1529029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424C-4C87-4626-8AC9-FDB1E2FE1E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906321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184E6-EC4D-9049-9872-505856CF7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16978-5F59-B4A5-8755-1FAD1E04A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hr-HR" sz="2800" dirty="0"/>
          </a:p>
          <a:p>
            <a:r>
              <a:rPr lang="en-US" sz="2800" dirty="0"/>
              <a:t>1. Introduction</a:t>
            </a:r>
          </a:p>
          <a:p>
            <a:r>
              <a:rPr lang="en-US" sz="2800" dirty="0"/>
              <a:t>2. COCO 2017 dataset</a:t>
            </a:r>
          </a:p>
          <a:p>
            <a:r>
              <a:rPr lang="en-US" sz="2800" dirty="0"/>
              <a:t>3. Generative adversarial networks</a:t>
            </a:r>
          </a:p>
          <a:p>
            <a:r>
              <a:rPr lang="en-US" sz="2800" dirty="0"/>
              <a:t>4. Quality metrics</a:t>
            </a:r>
          </a:p>
          <a:p>
            <a:r>
              <a:rPr lang="en-US" sz="2800" dirty="0"/>
              <a:t>5. Experiment</a:t>
            </a:r>
            <a:r>
              <a:rPr lang="hr-HR" sz="2800" dirty="0"/>
              <a:t> results</a:t>
            </a:r>
          </a:p>
          <a:p>
            <a:r>
              <a:rPr lang="en-US" sz="2800" dirty="0"/>
              <a:t>6. Comparison with prior work</a:t>
            </a:r>
          </a:p>
          <a:p>
            <a:r>
              <a:rPr lang="en-US" sz="2800" dirty="0"/>
              <a:t>7. Conclusion </a:t>
            </a:r>
            <a:endParaRPr lang="hr-HR" sz="2800" dirty="0"/>
          </a:p>
        </p:txBody>
      </p:sp>
    </p:spTree>
    <p:extLst>
      <p:ext uri="{BB962C8B-B14F-4D97-AF65-F5344CB8AC3E}">
        <p14:creationId xmlns:p14="http://schemas.microsoft.com/office/powerpoint/2010/main" val="706349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9DA9-662A-DF40-AB9D-1730C1DE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 and motivation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DB140-34B9-07B9-AD14-F8DA1D4B8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Input: grayscale image</a:t>
            </a:r>
          </a:p>
          <a:p>
            <a:pPr lvl="1"/>
            <a:r>
              <a:rPr lang="en-US" sz="2800" dirty="0"/>
              <a:t>Output: color image</a:t>
            </a:r>
          </a:p>
          <a:p>
            <a:pPr marL="201168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Image colorization can be used for the restoration of historical images</a:t>
            </a:r>
          </a:p>
          <a:p>
            <a:pPr lvl="1"/>
            <a:r>
              <a:rPr lang="en-US" sz="2800" dirty="0"/>
              <a:t>Traditional methods require a lot of time and expertise</a:t>
            </a:r>
          </a:p>
          <a:p>
            <a:pPr lvl="1"/>
            <a:r>
              <a:rPr lang="en-US" sz="2800" dirty="0"/>
              <a:t>With advancements in deep learning, image colorization can be automatized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782877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09919-53BA-B932-FBED-372A9CA9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0064-2A7B-3437-D70D-A47B1DB0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Most traditional methods depend on user input</a:t>
            </a:r>
          </a:p>
          <a:p>
            <a:pPr lvl="2"/>
            <a:r>
              <a:rPr lang="en-US" sz="2800" dirty="0"/>
              <a:t>Scribble-Based Colorization</a:t>
            </a:r>
            <a:endParaRPr lang="hr-HR" sz="2800" dirty="0"/>
          </a:p>
          <a:p>
            <a:pPr marL="384048" lvl="2" indent="0">
              <a:buNone/>
            </a:pPr>
            <a:endParaRPr lang="en-US" sz="2800" dirty="0"/>
          </a:p>
          <a:p>
            <a:pPr lvl="1"/>
            <a:r>
              <a:rPr lang="en-US" sz="2800" dirty="0"/>
              <a:t>Deep learning methods:</a:t>
            </a:r>
          </a:p>
          <a:p>
            <a:pPr lvl="2"/>
            <a:r>
              <a:rPr lang="en-US" sz="2800" dirty="0"/>
              <a:t>Convolutional neural networks – Colorful Image Colorization</a:t>
            </a:r>
          </a:p>
          <a:p>
            <a:pPr lvl="2"/>
            <a:r>
              <a:rPr lang="en-US" sz="2800" dirty="0"/>
              <a:t>Generative adversarial networks – </a:t>
            </a:r>
            <a:r>
              <a:rPr lang="en-US" sz="2800" dirty="0" err="1"/>
              <a:t>cGAN</a:t>
            </a:r>
            <a:r>
              <a:rPr lang="en-US" sz="2800" dirty="0"/>
              <a:t>, </a:t>
            </a:r>
            <a:r>
              <a:rPr lang="en-US" sz="2800" dirty="0" err="1"/>
              <a:t>wGAN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6744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CA0B-4836-8B4C-5030-163FE1836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 2017 dataset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3B056-DC81-6EE6-F9D4-AB3868A13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Over 200 000 images</a:t>
            </a:r>
          </a:p>
          <a:p>
            <a:pPr lvl="1"/>
            <a:r>
              <a:rPr lang="en-US" sz="2800" dirty="0"/>
              <a:t>80 classes</a:t>
            </a:r>
            <a:endParaRPr lang="hr-HR" sz="2800" dirty="0"/>
          </a:p>
          <a:p>
            <a:pPr marL="201168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We used:</a:t>
            </a:r>
          </a:p>
          <a:p>
            <a:pPr lvl="2"/>
            <a:r>
              <a:rPr lang="en-US" sz="2800" dirty="0"/>
              <a:t>Train set: approx. 120 000 images</a:t>
            </a:r>
          </a:p>
          <a:p>
            <a:pPr lvl="2"/>
            <a:r>
              <a:rPr lang="en-US" sz="2800" dirty="0"/>
              <a:t>Test set: approx. 40 000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6DA86-2BAC-3EFB-669B-5AF7DC29E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390" y="2242680"/>
            <a:ext cx="4915586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39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0D56-4744-D496-D8B0-168FEA97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Generative adversarial networks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3B907-C553-2EFF-D907-55CC5A3D9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hr-HR" dirty="0"/>
          </a:p>
          <a:p>
            <a:pPr lvl="1"/>
            <a:r>
              <a:rPr lang="hr-HR" sz="3200" dirty="0"/>
              <a:t>Generator – generates images from random input vector</a:t>
            </a:r>
          </a:p>
          <a:p>
            <a:pPr lvl="1"/>
            <a:r>
              <a:rPr lang="hr-HR" sz="3200" dirty="0"/>
              <a:t>Discriminator – detects if an image is real or generated</a:t>
            </a:r>
          </a:p>
          <a:p>
            <a:pPr lvl="1"/>
            <a:r>
              <a:rPr lang="hr-HR" sz="3200" dirty="0"/>
              <a:t>Zero-sum game</a:t>
            </a:r>
          </a:p>
          <a:p>
            <a:pPr lvl="1"/>
            <a:endParaRPr lang="hr-HR" sz="3200" dirty="0"/>
          </a:p>
          <a:p>
            <a:pPr lvl="1"/>
            <a:r>
              <a:rPr lang="hr-HR" sz="3200" dirty="0"/>
              <a:t>Conditional GAN (cGAN) – conditional vector as input</a:t>
            </a:r>
          </a:p>
        </p:txBody>
      </p:sp>
    </p:spTree>
    <p:extLst>
      <p:ext uri="{BB962C8B-B14F-4D97-AF65-F5344CB8AC3E}">
        <p14:creationId xmlns:p14="http://schemas.microsoft.com/office/powerpoint/2010/main" val="1209799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76663-94A8-1727-517B-CAC49AD5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Generative adversarial networks</a:t>
            </a:r>
            <a:endParaRPr lang="hr-HR" dirty="0"/>
          </a:p>
        </p:txBody>
      </p:sp>
      <p:pic>
        <p:nvPicPr>
          <p:cNvPr id="5" name="Content Placeholder 4" descr="A diagram of a sample&#10;&#10;Description automatically generated">
            <a:extLst>
              <a:ext uri="{FF2B5EF4-FFF2-40B4-BE49-F238E27FC236}">
                <a16:creationId xmlns:a16="http://schemas.microsoft.com/office/drawing/2014/main" id="{E92192B7-474F-BAB7-C4B6-E38E7E18E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511" y="2289464"/>
            <a:ext cx="9550978" cy="3438352"/>
          </a:xfrm>
        </p:spPr>
      </p:pic>
    </p:spTree>
    <p:extLst>
      <p:ext uri="{BB962C8B-B14F-4D97-AF65-F5344CB8AC3E}">
        <p14:creationId xmlns:p14="http://schemas.microsoft.com/office/powerpoint/2010/main" val="664756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45D10-27D5-A025-C9F9-B632CFFE2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Generative adversarial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37509-BED8-DB84-5288-4E3807BBA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hr-HR" sz="2800" dirty="0"/>
          </a:p>
          <a:p>
            <a:pPr lvl="1"/>
            <a:r>
              <a:rPr lang="hr-HR" sz="2800" dirty="0"/>
              <a:t>We used:</a:t>
            </a:r>
          </a:p>
          <a:p>
            <a:pPr lvl="2"/>
            <a:r>
              <a:rPr lang="hr-HR" sz="2800" dirty="0"/>
              <a:t>Generator: U-Net</a:t>
            </a:r>
          </a:p>
          <a:p>
            <a:pPr lvl="2"/>
            <a:r>
              <a:rPr lang="hr-HR" sz="2800" dirty="0"/>
              <a:t>Discriminator: CNN</a:t>
            </a:r>
          </a:p>
        </p:txBody>
      </p:sp>
      <p:pic>
        <p:nvPicPr>
          <p:cNvPr id="5" name="Picture 4" descr="A diagram of a flowchart&#10;&#10;Description automatically generated">
            <a:extLst>
              <a:ext uri="{FF2B5EF4-FFF2-40B4-BE49-F238E27FC236}">
                <a16:creationId xmlns:a16="http://schemas.microsoft.com/office/drawing/2014/main" id="{8A36E921-6C2F-25C6-65E8-27F023231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403" y="2121143"/>
            <a:ext cx="5928020" cy="380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3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EF8-A5B6-A112-70AA-46AE6954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Quality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15234-A7EC-9749-50E3-3C50C4648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Inception Score (IS)</a:t>
            </a:r>
          </a:p>
          <a:p>
            <a:pPr marL="201168" lvl="1" indent="0">
              <a:buNone/>
            </a:pPr>
            <a:br>
              <a:rPr lang="hr-HR" sz="2800" dirty="0"/>
            </a:br>
            <a:endParaRPr lang="hr-HR" sz="2800" dirty="0"/>
          </a:p>
          <a:p>
            <a:pPr marL="201168" lvl="1" indent="0">
              <a:buNone/>
            </a:pPr>
            <a:endParaRPr lang="hr-HR" sz="2800" dirty="0"/>
          </a:p>
          <a:p>
            <a:pPr lvl="1"/>
            <a:r>
              <a:rPr lang="hr-HR" sz="2800" dirty="0"/>
              <a:t>Fréchet Inception Distance (FID)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BE13C-6B5F-4468-6936-53F6C6018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917" y="3021874"/>
            <a:ext cx="6012165" cy="6353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B3DA20-C8FB-C242-A08B-432AAFCF0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505" y="4833350"/>
            <a:ext cx="6480987" cy="43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0807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</TotalTime>
  <Words>359</Words>
  <Application>Microsoft Office PowerPoint</Application>
  <PresentationFormat>Widescreen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Retrospect</vt:lpstr>
      <vt:lpstr>Image colorization</vt:lpstr>
      <vt:lpstr>Table of contents</vt:lpstr>
      <vt:lpstr>Problem description and motivation</vt:lpstr>
      <vt:lpstr>Prior work</vt:lpstr>
      <vt:lpstr>COCO 2017 dataset</vt:lpstr>
      <vt:lpstr>Generative adversarial networks</vt:lpstr>
      <vt:lpstr>Generative adversarial networks</vt:lpstr>
      <vt:lpstr>Generative adversarial networks</vt:lpstr>
      <vt:lpstr>Quality metrics</vt:lpstr>
      <vt:lpstr>Experiments</vt:lpstr>
      <vt:lpstr>Experiment setup</vt:lpstr>
      <vt:lpstr>Experiment results</vt:lpstr>
      <vt:lpstr>Experiment results</vt:lpstr>
      <vt:lpstr>Comparison with prior work - FID</vt:lpstr>
      <vt:lpstr>Comparison with prior work - IS</vt:lpstr>
      <vt:lpstr>Conclusion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Jambrovic</dc:creator>
  <cp:lastModifiedBy>Dominik Jambrovic</cp:lastModifiedBy>
  <cp:revision>1</cp:revision>
  <dcterms:created xsi:type="dcterms:W3CDTF">2024-06-02T15:33:07Z</dcterms:created>
  <dcterms:modified xsi:type="dcterms:W3CDTF">2024-06-02T16:48:00Z</dcterms:modified>
</cp:coreProperties>
</file>

<file path=docProps/thumbnail.jpeg>
</file>